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media/image10.svg" ContentType="image/svg+xml"/>
  <Override PartName="/ppt/media/image2.svg" ContentType="image/svg+xml"/>
  <Override PartName="/ppt/media/image4.svg" ContentType="image/svg+xml"/>
  <Override PartName="/ppt/media/image6.svg" ContentType="image/svg+xml"/>
  <Override PartName="/ppt/media/image8.svg" ContentType="image/svg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4"/>
  </p:notesMasterIdLst>
  <p:sldIdLst>
    <p:sldId id="256" r:id="rId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8BFD8"/>
    <a:srgbClr val="F871B9"/>
    <a:srgbClr val="F86AE3"/>
    <a:srgbClr val="83DCC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54"/>
  </p:normalViewPr>
  <p:slideViewPr>
    <p:cSldViewPr snapToGrid="0">
      <p:cViewPr varScale="1">
        <p:scale>
          <a:sx n="75" d="100"/>
          <a:sy n="75" d="100"/>
        </p:scale>
        <p:origin x="54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7" Type="http://schemas.openxmlformats.org/officeDocument/2006/relationships/tableStyles" Target="tableStyles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D02611-6567-584F-9FF1-324ECE1FFCC9}" type="datetimeFigureOut">
              <a:rPr lang="ru-RU" smtClean="0"/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  <a:endParaRPr lang="ru-RU"/>
          </a:p>
          <a:p>
            <a:pPr lvl="1"/>
            <a:r>
              <a:rPr lang="ru-RU"/>
              <a:t>Второй уровень</a:t>
            </a:r>
            <a:endParaRPr lang="ru-RU"/>
          </a:p>
          <a:p>
            <a:pPr lvl="2"/>
            <a:r>
              <a:rPr lang="ru-RU"/>
              <a:t>Третий уровень</a:t>
            </a:r>
            <a:endParaRPr lang="ru-RU"/>
          </a:p>
          <a:p>
            <a:pPr lvl="3"/>
            <a:r>
              <a:rPr lang="ru-RU"/>
              <a:t>Четвертый уровень</a:t>
            </a:r>
            <a:endParaRPr lang="ru-RU"/>
          </a:p>
          <a:p>
            <a:pPr lvl="4"/>
            <a:r>
              <a:rPr lang="ru-RU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724BBC-577B-A844-A34C-369E2B2FFE28}" type="slidenum">
              <a:rPr lang="ru-RU" smtClean="0"/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E724BBC-577B-A844-A34C-369E2B2FFE28}" type="slidenum">
              <a:rPr lang="ru-RU" smtClean="0"/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D5C85-29A1-6244-81FC-BFC9CAAA0BAF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20BC4-537B-5048-A177-CBC695EC0B90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  <a:endParaRPr lang="ru-RU"/>
          </a:p>
          <a:p>
            <a:pPr lvl="1"/>
            <a:r>
              <a:rPr lang="ru-RU"/>
              <a:t>Второй уровень</a:t>
            </a:r>
            <a:endParaRPr lang="ru-RU"/>
          </a:p>
          <a:p>
            <a:pPr lvl="2"/>
            <a:r>
              <a:rPr lang="ru-RU"/>
              <a:t>Третий уровень</a:t>
            </a:r>
            <a:endParaRPr lang="ru-RU"/>
          </a:p>
          <a:p>
            <a:pPr lvl="3"/>
            <a:r>
              <a:rPr lang="ru-RU"/>
              <a:t>Четвертый уровень</a:t>
            </a:r>
            <a:endParaRPr lang="ru-RU"/>
          </a:p>
          <a:p>
            <a:pPr lvl="4"/>
            <a:r>
              <a:rPr lang="ru-RU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D5C85-29A1-6244-81FC-BFC9CAAA0BAF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20BC4-537B-5048-A177-CBC695EC0B90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  <a:endParaRPr lang="ru-RU"/>
          </a:p>
          <a:p>
            <a:pPr lvl="1"/>
            <a:r>
              <a:rPr lang="ru-RU"/>
              <a:t>Второй уровень</a:t>
            </a:r>
            <a:endParaRPr lang="ru-RU"/>
          </a:p>
          <a:p>
            <a:pPr lvl="2"/>
            <a:r>
              <a:rPr lang="ru-RU"/>
              <a:t>Третий уровень</a:t>
            </a:r>
            <a:endParaRPr lang="ru-RU"/>
          </a:p>
          <a:p>
            <a:pPr lvl="3"/>
            <a:r>
              <a:rPr lang="ru-RU"/>
              <a:t>Четвертый уровень</a:t>
            </a:r>
            <a:endParaRPr lang="ru-RU"/>
          </a:p>
          <a:p>
            <a:pPr lvl="4"/>
            <a:r>
              <a:rPr lang="ru-RU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D5C85-29A1-6244-81FC-BFC9CAAA0BAF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20BC4-537B-5048-A177-CBC695EC0B90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  <a:endParaRPr lang="ru-RU"/>
          </a:p>
          <a:p>
            <a:pPr lvl="1"/>
            <a:r>
              <a:rPr lang="ru-RU"/>
              <a:t>Второй уровень</a:t>
            </a:r>
            <a:endParaRPr lang="ru-RU"/>
          </a:p>
          <a:p>
            <a:pPr lvl="2"/>
            <a:r>
              <a:rPr lang="ru-RU"/>
              <a:t>Третий уровень</a:t>
            </a:r>
            <a:endParaRPr lang="ru-RU"/>
          </a:p>
          <a:p>
            <a:pPr lvl="3"/>
            <a:r>
              <a:rPr lang="ru-RU"/>
              <a:t>Четвертый уровень</a:t>
            </a:r>
            <a:endParaRPr lang="ru-RU"/>
          </a:p>
          <a:p>
            <a:pPr lvl="4"/>
            <a:r>
              <a:rPr lang="ru-RU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D5C85-29A1-6244-81FC-BFC9CAAA0BAF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20BC4-537B-5048-A177-CBC695EC0B90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D5C85-29A1-6244-81FC-BFC9CAAA0BAF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20BC4-537B-5048-A177-CBC695EC0B90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  <a:endParaRPr lang="ru-RU"/>
          </a:p>
          <a:p>
            <a:pPr lvl="1"/>
            <a:r>
              <a:rPr lang="ru-RU"/>
              <a:t>Второй уровень</a:t>
            </a:r>
            <a:endParaRPr lang="ru-RU"/>
          </a:p>
          <a:p>
            <a:pPr lvl="2"/>
            <a:r>
              <a:rPr lang="ru-RU"/>
              <a:t>Третий уровень</a:t>
            </a:r>
            <a:endParaRPr lang="ru-RU"/>
          </a:p>
          <a:p>
            <a:pPr lvl="3"/>
            <a:r>
              <a:rPr lang="ru-RU"/>
              <a:t>Четвертый уровень</a:t>
            </a:r>
            <a:endParaRPr lang="ru-RU"/>
          </a:p>
          <a:p>
            <a:pPr lvl="4"/>
            <a:r>
              <a:rPr lang="ru-RU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  <a:endParaRPr lang="ru-RU"/>
          </a:p>
          <a:p>
            <a:pPr lvl="1"/>
            <a:r>
              <a:rPr lang="ru-RU"/>
              <a:t>Второй уровень</a:t>
            </a:r>
            <a:endParaRPr lang="ru-RU"/>
          </a:p>
          <a:p>
            <a:pPr lvl="2"/>
            <a:r>
              <a:rPr lang="ru-RU"/>
              <a:t>Третий уровень</a:t>
            </a:r>
            <a:endParaRPr lang="ru-RU"/>
          </a:p>
          <a:p>
            <a:pPr lvl="3"/>
            <a:r>
              <a:rPr lang="ru-RU"/>
              <a:t>Четвертый уровень</a:t>
            </a:r>
            <a:endParaRPr lang="ru-RU"/>
          </a:p>
          <a:p>
            <a:pPr lvl="4"/>
            <a:r>
              <a:rPr lang="ru-RU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D5C85-29A1-6244-81FC-BFC9CAAA0BAF}" type="datetimeFigureOut">
              <a:rPr lang="ru-RU" smtClean="0"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20BC4-537B-5048-A177-CBC695EC0B90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  <a:endParaRPr lang="ru-RU"/>
          </a:p>
          <a:p>
            <a:pPr lvl="1"/>
            <a:r>
              <a:rPr lang="ru-RU"/>
              <a:t>Второй уровень</a:t>
            </a:r>
            <a:endParaRPr lang="ru-RU"/>
          </a:p>
          <a:p>
            <a:pPr lvl="2"/>
            <a:r>
              <a:rPr lang="ru-RU"/>
              <a:t>Третий уровень</a:t>
            </a:r>
            <a:endParaRPr lang="ru-RU"/>
          </a:p>
          <a:p>
            <a:pPr lvl="3"/>
            <a:r>
              <a:rPr lang="ru-RU"/>
              <a:t>Четвертый уровень</a:t>
            </a:r>
            <a:endParaRPr lang="ru-RU"/>
          </a:p>
          <a:p>
            <a:pPr lvl="4"/>
            <a:r>
              <a:rPr lang="ru-RU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  <a:endParaRPr lang="ru-RU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  <a:endParaRPr lang="ru-RU"/>
          </a:p>
          <a:p>
            <a:pPr lvl="1"/>
            <a:r>
              <a:rPr lang="ru-RU"/>
              <a:t>Второй уровень</a:t>
            </a:r>
            <a:endParaRPr lang="ru-RU"/>
          </a:p>
          <a:p>
            <a:pPr lvl="2"/>
            <a:r>
              <a:rPr lang="ru-RU"/>
              <a:t>Третий уровень</a:t>
            </a:r>
            <a:endParaRPr lang="ru-RU"/>
          </a:p>
          <a:p>
            <a:pPr lvl="3"/>
            <a:r>
              <a:rPr lang="ru-RU"/>
              <a:t>Четвертый уровень</a:t>
            </a:r>
            <a:endParaRPr lang="ru-RU"/>
          </a:p>
          <a:p>
            <a:pPr lvl="4"/>
            <a:r>
              <a:rPr lang="ru-RU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D5C85-29A1-6244-81FC-BFC9CAAA0BAF}" type="datetimeFigureOut">
              <a:rPr lang="ru-RU" smtClean="0"/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20BC4-537B-5048-A177-CBC695EC0B90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D5C85-29A1-6244-81FC-BFC9CAAA0BAF}" type="datetimeFigureOut">
              <a:rPr lang="ru-RU" smtClean="0"/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20BC4-537B-5048-A177-CBC695EC0B90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D5C85-29A1-6244-81FC-BFC9CAAA0BAF}" type="datetimeFigureOut">
              <a:rPr lang="ru-RU" smtClean="0"/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20BC4-537B-5048-A177-CBC695EC0B90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  <a:endParaRPr lang="ru-RU"/>
          </a:p>
          <a:p>
            <a:pPr lvl="1"/>
            <a:r>
              <a:rPr lang="ru-RU"/>
              <a:t>Второй уровень</a:t>
            </a:r>
            <a:endParaRPr lang="ru-RU"/>
          </a:p>
          <a:p>
            <a:pPr lvl="2"/>
            <a:r>
              <a:rPr lang="ru-RU"/>
              <a:t>Третий уровень</a:t>
            </a:r>
            <a:endParaRPr lang="ru-RU"/>
          </a:p>
          <a:p>
            <a:pPr lvl="3"/>
            <a:r>
              <a:rPr lang="ru-RU"/>
              <a:t>Четвертый уровень</a:t>
            </a:r>
            <a:endParaRPr lang="ru-RU"/>
          </a:p>
          <a:p>
            <a:pPr lvl="4"/>
            <a:r>
              <a:rPr lang="ru-RU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D5C85-29A1-6244-81FC-BFC9CAAA0BAF}" type="datetimeFigureOut">
              <a:rPr lang="ru-RU" smtClean="0"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20BC4-537B-5048-A177-CBC695EC0B90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D5C85-29A1-6244-81FC-BFC9CAAA0BAF}" type="datetimeFigureOut">
              <a:rPr lang="ru-RU" smtClean="0"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20BC4-537B-5048-A177-CBC695EC0B90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  <a:endParaRPr lang="ru-RU"/>
          </a:p>
          <a:p>
            <a:pPr lvl="1"/>
            <a:r>
              <a:rPr lang="ru-RU"/>
              <a:t>Второй уровень</a:t>
            </a:r>
            <a:endParaRPr lang="ru-RU"/>
          </a:p>
          <a:p>
            <a:pPr lvl="2"/>
            <a:r>
              <a:rPr lang="ru-RU"/>
              <a:t>Третий уровень</a:t>
            </a:r>
            <a:endParaRPr lang="ru-RU"/>
          </a:p>
          <a:p>
            <a:pPr lvl="3"/>
            <a:r>
              <a:rPr lang="ru-RU"/>
              <a:t>Четвертый уровень</a:t>
            </a:r>
            <a:endParaRPr lang="ru-RU"/>
          </a:p>
          <a:p>
            <a:pPr lvl="4"/>
            <a:r>
              <a:rPr lang="ru-RU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CD5C85-29A1-6244-81FC-BFC9CAAA0BAF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B20BC4-537B-5048-A177-CBC695EC0B90}" type="slidenum">
              <a:rPr lang="ru-RU" smtClean="0"/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9" Type="http://schemas.openxmlformats.org/officeDocument/2006/relationships/tags" Target="../tags/tag1.xml"/><Relationship Id="rId8" Type="http://schemas.openxmlformats.org/officeDocument/2006/relationships/image" Target="../media/image8.svg"/><Relationship Id="rId7" Type="http://schemas.openxmlformats.org/officeDocument/2006/relationships/image" Target="../media/image7.png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Relationship Id="rId3" Type="http://schemas.openxmlformats.org/officeDocument/2006/relationships/image" Target="../media/image3.png"/><Relationship Id="rId2" Type="http://schemas.openxmlformats.org/officeDocument/2006/relationships/image" Target="../media/image2.svg"/><Relationship Id="rId13" Type="http://schemas.openxmlformats.org/officeDocument/2006/relationships/notesSlide" Target="../notesSlides/notesSlide1.xml"/><Relationship Id="rId12" Type="http://schemas.openxmlformats.org/officeDocument/2006/relationships/slideLayout" Target="../slideLayouts/slideLayout1.xml"/><Relationship Id="rId11" Type="http://schemas.openxmlformats.org/officeDocument/2006/relationships/image" Target="../media/image10.svg"/><Relationship Id="rId10" Type="http://schemas.openxmlformats.org/officeDocument/2006/relationships/image" Target="../media/image9.png"/><Relationship Id="rId1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Скругленный прямоугольник 40"/>
          <p:cNvSpPr/>
          <p:nvPr/>
        </p:nvSpPr>
        <p:spPr>
          <a:xfrm>
            <a:off x="5752221" y="540585"/>
            <a:ext cx="6346737" cy="2154809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35924" y="564723"/>
            <a:ext cx="5555005" cy="2154813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708523" y="588878"/>
            <a:ext cx="4730943" cy="553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i="1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Год создания ШСК </a:t>
            </a:r>
            <a:r>
              <a:rPr lang="ru-RU" sz="1000" dirty="0"/>
              <a:t>(в соответствии с Всероссийским реестром) </a:t>
            </a:r>
            <a:r>
              <a:rPr lang="ru-RU" sz="1600" i="1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_2015_____</a:t>
            </a:r>
            <a:endParaRPr lang="ru-RU" sz="1600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135924" y="2803311"/>
            <a:ext cx="5861764" cy="1128611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6154483" y="2781869"/>
            <a:ext cx="6135140" cy="403401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68099" y="3996875"/>
            <a:ext cx="6013621" cy="269169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7" name="TextBox 46"/>
          <p:cNvSpPr txBox="1"/>
          <p:nvPr/>
        </p:nvSpPr>
        <p:spPr>
          <a:xfrm>
            <a:off x="2963407" y="130418"/>
            <a:ext cx="6441440" cy="3384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indent="449580" algn="ctr">
              <a:lnSpc>
                <a:spcPct val="115000"/>
              </a:lnSpc>
            </a:pPr>
            <a:r>
              <a:rPr lang="ru-RU" sz="1400" b="1" dirty="0">
                <a:latin typeface="Times New Roman" panose="02020603050405020304" pitchFamily="18" charset="0"/>
                <a:ea typeface="Arial" panose="020B0604020202020204" pitchFamily="34" charset="0"/>
              </a:rPr>
              <a:t>Школьный спортивный клуб  «Надежда» МАОУ «Шелокшанская ОШ»</a:t>
            </a:r>
            <a:endParaRPr lang="ru-RU" sz="1400" b="1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cxnSp>
        <p:nvCxnSpPr>
          <p:cNvPr id="49" name="Прямая соединительная линия 48"/>
          <p:cNvCxnSpPr/>
          <p:nvPr/>
        </p:nvCxnSpPr>
        <p:spPr>
          <a:xfrm>
            <a:off x="321276" y="447177"/>
            <a:ext cx="11623587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4547929" y="42121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   </a:t>
            </a:r>
            <a:endParaRPr lang="ru-RU" dirty="0"/>
          </a:p>
        </p:txBody>
      </p:sp>
      <p:pic>
        <p:nvPicPr>
          <p:cNvPr id="79" name="Рисунок 78" descr="Квадратная академическая шапочка со сплошной заливкой"/>
          <p:cNvPicPr>
            <a:picLocks noChangeAspect="1"/>
          </p:cNvPicPr>
          <p:nvPr/>
        </p:nvPicPr>
        <p:blipFill>
          <a:blip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p:blipFill>
        <p:spPr>
          <a:xfrm>
            <a:off x="6154483" y="4558046"/>
            <a:ext cx="646755" cy="646755"/>
          </a:xfrm>
          <a:prstGeom prst="rect">
            <a:avLst/>
          </a:prstGeom>
        </p:spPr>
      </p:pic>
      <p:pic>
        <p:nvPicPr>
          <p:cNvPr id="83" name="Рисунок 82" descr="Книги со сплошной заливкой"/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35830" y="2864094"/>
            <a:ext cx="548459" cy="548459"/>
          </a:xfrm>
          <a:prstGeom prst="rect">
            <a:avLst/>
          </a:prstGeom>
        </p:spPr>
      </p:pic>
      <p:pic>
        <p:nvPicPr>
          <p:cNvPr id="85" name="Рисунок 84" descr="Культурист  со сплошной заливкой"/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9172" y="5010909"/>
            <a:ext cx="576961" cy="576961"/>
          </a:xfrm>
          <a:prstGeom prst="rect">
            <a:avLst/>
          </a:prstGeom>
        </p:spPr>
      </p:pic>
      <p:pic>
        <p:nvPicPr>
          <p:cNvPr id="87" name="Рисунок 86" descr="Мускулистая рука со сплошной заливкой"/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749687" y="1427073"/>
            <a:ext cx="566054" cy="566054"/>
          </a:xfrm>
          <a:prstGeom prst="rect">
            <a:avLst/>
          </a:prstGeom>
        </p:spPr>
      </p:pic>
      <p:graphicFrame>
        <p:nvGraphicFramePr>
          <p:cNvPr id="2" name="Таблица 1"/>
          <p:cNvGraphicFramePr>
            <a:graphicFrameLocks noGrp="1"/>
          </p:cNvGraphicFramePr>
          <p:nvPr>
            <p:custDataLst>
              <p:tags r:id="rId9"/>
            </p:custDataLst>
          </p:nvPr>
        </p:nvGraphicFramePr>
        <p:xfrm>
          <a:off x="321310" y="1069340"/>
          <a:ext cx="5287645" cy="166814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01065"/>
                <a:gridCol w="4386580"/>
              </a:tblGrid>
              <a:tr h="3371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Виды спорта, развиваемые в ШСК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371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2022 год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ОФП, ГТО, легкая атлетика, многоборье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2933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2023 год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r>
                        <a:rPr lang="ru-RU" sz="1100" dirty="0">
                          <a:effectLst/>
                          <a:sym typeface="+mn-ea"/>
                        </a:rPr>
                        <a:t> ОФП, ГТО, легкая атлетика, многоборье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371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2024 год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r>
                        <a:rPr lang="ru-RU" sz="1100" dirty="0">
                          <a:effectLst/>
                          <a:sym typeface="+mn-ea"/>
                        </a:rPr>
                        <a:t> ОФП, ГТО, легкая атлетика, многоборье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708523" y="2870215"/>
          <a:ext cx="5133477" cy="100031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75415"/>
                <a:gridCol w="704533"/>
                <a:gridCol w="676904"/>
                <a:gridCol w="676625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i="1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Педагоги</a:t>
                      </a:r>
                      <a:endParaRPr lang="ru-RU" sz="1400" i="1" dirty="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2022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2023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2024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819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Количество учителей ФК в школе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2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819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Количество педагогических работников в ШСК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1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6755663" y="2881325"/>
          <a:ext cx="5377165" cy="385007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94837"/>
                <a:gridCol w="609600"/>
                <a:gridCol w="647700"/>
                <a:gridCol w="525028"/>
              </a:tblGrid>
              <a:tr h="2863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i="1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Обучающиеся</a:t>
                      </a:r>
                      <a:endParaRPr lang="ru-RU" sz="1400" i="1" dirty="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2022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2023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2024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351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Количество обучающихся в общеобразовательной организации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252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249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239 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6191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0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В т.ч. лиц с ОВЗ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100" dirty="0">
                          <a:effectLst/>
                        </a:rPr>
                        <a:t>Численность обучающихся, вовлеченных в занятия физической культурой и спортом в рамках  дополнительного образования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116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128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163 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267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В т.ч. лиц с ОВЗ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0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8637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100" dirty="0">
                          <a:effectLst/>
                        </a:rPr>
                        <a:t>Количество спортивно-массовых мероприятий, проведенных на школьном уровне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47239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Доля школьников, принявших участие в спортивно-массовых мероприятиях, проведенных на школьном уровне, от общего количества обучающихся в школе (один ребенок считается один раз)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46%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51%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68% 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863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в т.ч. лиц с ОВЗ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0 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606957" y="4090211"/>
          <a:ext cx="5339336" cy="245649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33243"/>
                <a:gridCol w="609600"/>
                <a:gridCol w="640444"/>
                <a:gridCol w="556049"/>
              </a:tblGrid>
              <a:tr h="273616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i="1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</a:rPr>
                        <a:t>Спортивная инфраструктура</a:t>
                      </a:r>
                      <a:r>
                        <a:rPr lang="ru-RU" sz="1400" dirty="0">
                          <a:effectLst/>
                        </a:rPr>
                        <a:t> </a:t>
                      </a:r>
                      <a:endParaRPr lang="ru-RU" sz="1400" dirty="0"/>
                    </a:p>
                  </a:txBody>
                  <a:tcPr marL="63500" marR="63500" marT="63500" marB="6350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2022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2023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2024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68216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Количество объектов спортивной инфраструктуры, находящихся в оперативном управлении школы (спортивные залы, открытые площадки, лыжные трассы, стадионы, бассейны и т.д.)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2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53578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Количество арендуемых/используемых для организации образовательного процесса школы, объектов спортивной инфраструктуры других организаций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-</a:t>
                      </a:r>
                      <a:endParaRPr lang="ru-RU" sz="1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53578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Предоставление спортивной инфраструктуры школы другим организациям, организованным группам населения (количество организованных групп)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-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1" name="Таблица 20"/>
          <p:cNvGraphicFramePr>
            <a:graphicFrameLocks noGrp="1"/>
          </p:cNvGraphicFramePr>
          <p:nvPr/>
        </p:nvGraphicFramePr>
        <p:xfrm>
          <a:off x="6315741" y="609477"/>
          <a:ext cx="5642245" cy="199599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44774"/>
                <a:gridCol w="699157"/>
                <a:gridCol w="699157"/>
                <a:gridCol w="699157"/>
              </a:tblGrid>
              <a:tr h="330323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i="1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</a:rPr>
                        <a:t>ВФСК ГТО</a:t>
                      </a:r>
                      <a:endParaRPr lang="ru-RU" sz="1400" dirty="0"/>
                    </a:p>
                  </a:txBody>
                  <a:tcPr marL="63500" marR="63500" marT="63500" marB="6350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2022</a:t>
                      </a:r>
                      <a:endParaRPr lang="ru-RU" sz="105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2023</a:t>
                      </a:r>
                      <a:endParaRPr lang="ru-RU" sz="105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2024</a:t>
                      </a:r>
                      <a:endParaRPr lang="ru-RU" sz="105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44462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Количество обучающихся, зарегистрированных в автоматизированной информационной системе АИС ГТО  (I-VI ступени - 6-17 лет)</a:t>
                      </a:r>
                      <a:endParaRPr lang="ru-RU" sz="105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5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192</a:t>
                      </a:r>
                      <a:endParaRPr lang="ru-RU" sz="105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 218</a:t>
                      </a:r>
                      <a:endParaRPr lang="ru-RU" sz="105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44398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Количество обучающихся 6-17 лет, приступивших к выполнению нормативов испытаний ВФСК ГТО</a:t>
                      </a:r>
                      <a:endParaRPr lang="ru-RU" sz="105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5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176</a:t>
                      </a:r>
                      <a:endParaRPr lang="ru-RU" sz="105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62 </a:t>
                      </a:r>
                      <a:endParaRPr lang="ru-RU" sz="105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48869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Количество обучающихся 6-17 лет, выполнивших нормативы испытаний ВФСК ГТО</a:t>
                      </a:r>
                      <a:endParaRPr lang="ru-RU" sz="105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5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176</a:t>
                      </a:r>
                      <a:endParaRPr lang="ru-RU" sz="105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 62</a:t>
                      </a:r>
                      <a:endParaRPr lang="ru-RU" sz="105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22" name="Рисунок 21" descr="Футбольный мяч со сплошной заливкой"/>
          <p:cNvPicPr>
            <a:picLocks noChangeAspect="1"/>
          </p:cNvPicPr>
          <p:nvPr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215761" y="658660"/>
            <a:ext cx="545277" cy="545277"/>
          </a:xfrm>
          <a:prstGeom prst="rect">
            <a:avLst/>
          </a:prstGeom>
        </p:spPr>
      </p:pic>
    </p:spTree>
  </p:cSld>
  <p:clrMapOvr>
    <a:masterClrMapping/>
  </p:clrMapOvr>
</p:sld>
</file>

<file path=ppt/tags/tag1.xml><?xml version="1.0" encoding="utf-8"?>
<p:tagLst xmlns:p="http://schemas.openxmlformats.org/presentationml/2006/main">
  <p:tag name="TABLE_ENDDRAG_ORIGIN_RECT" val="416*111"/>
  <p:tag name="TABLE_ENDDRAG_RECT" val="25*72*416*111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1750</Words>
  <Application>WPS Presentation</Application>
  <PresentationFormat>Широкоэкранный</PresentationFormat>
  <Paragraphs>172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11" baseType="lpstr">
      <vt:lpstr>Arial</vt:lpstr>
      <vt:lpstr>SimSun</vt:lpstr>
      <vt:lpstr>Wingdings</vt:lpstr>
      <vt:lpstr>Times New Roman</vt:lpstr>
      <vt:lpstr>Calibri</vt:lpstr>
      <vt:lpstr>Microsoft YaHei</vt:lpstr>
      <vt:lpstr>Arial Unicode MS</vt:lpstr>
      <vt:lpstr>Calibri Light</vt:lpstr>
      <vt:lpstr>Microsoft New Tai Lue</vt:lpstr>
      <vt:lpstr>Тема Office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doshayastrebova@outlook.com</dc:creator>
  <cp:lastModifiedBy>Елизавета Ворон�</cp:lastModifiedBy>
  <cp:revision>12</cp:revision>
  <dcterms:created xsi:type="dcterms:W3CDTF">2025-01-24T16:00:00Z</dcterms:created>
  <dcterms:modified xsi:type="dcterms:W3CDTF">2025-02-17T11:28:47Z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3A1C47BDBF464D36B2B4DB25A3DCB6C1_12</vt:lpwstr>
  </property>
  <property fmtid="{D5CDD505-2E9C-101B-9397-08002B2CF9AE}" pid="3" name="KSOProductBuildVer">
    <vt:lpwstr>1049-12.2.0.19805</vt:lpwstr>
  </property>
</Properties>
</file>